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jmwfKRZgLacP1ia6z7n4yLZJ4H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6"/>
  </p:normalViewPr>
  <p:slideViewPr>
    <p:cSldViewPr snapToGrid="0">
      <p:cViewPr varScale="1">
        <p:scale>
          <a:sx n="69" d="100"/>
          <a:sy n="69" d="100"/>
        </p:scale>
        <p:origin x="92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8287999" cy="10286996"/>
          </a:xfrm>
          <a:custGeom>
            <a:avLst/>
            <a:gdLst/>
            <a:ahLst/>
            <a:cxnLst/>
            <a:rect l="l" t="t" r="r" b="b"/>
            <a:pathLst>
              <a:path w="4253089" h="2392362" extrusionOk="0">
                <a:moveTo>
                  <a:pt x="0" y="0"/>
                </a:moveTo>
                <a:lnTo>
                  <a:pt x="4253089" y="0"/>
                </a:lnTo>
                <a:lnTo>
                  <a:pt x="4253089" y="2392362"/>
                </a:lnTo>
                <a:lnTo>
                  <a:pt x="0" y="2392362"/>
                </a:lnTo>
                <a:close/>
              </a:path>
            </a:pathLst>
          </a:custGeom>
          <a:solidFill>
            <a:srgbClr val="111B1E">
              <a:alpha val="67450"/>
            </a:srgbClr>
          </a:solidFill>
          <a:ln>
            <a:noFill/>
          </a:ln>
        </p:spPr>
      </p:sp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l="80967"/>
          <a:stretch/>
        </p:blipFill>
        <p:spPr>
          <a:xfrm>
            <a:off x="0" y="2441057"/>
            <a:ext cx="1028700" cy="5404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 l="80381"/>
          <a:stretch/>
        </p:blipFill>
        <p:spPr>
          <a:xfrm rot="10800000">
            <a:off x="17259299" y="2446338"/>
            <a:ext cx="1060387" cy="5404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977683" y="289689"/>
            <a:ext cx="1060388" cy="123122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295635" y="9456063"/>
            <a:ext cx="7821575" cy="53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Business Plan | Group 3</a:t>
            </a:r>
            <a:endParaRPr/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80075" y="2722782"/>
            <a:ext cx="15327850" cy="5128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r="80967"/>
          <a:stretch/>
        </p:blipFill>
        <p:spPr>
          <a:xfrm rot="10800000">
            <a:off x="-1" y="2441056"/>
            <a:ext cx="1028700" cy="5404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 r="80967"/>
          <a:stretch/>
        </p:blipFill>
        <p:spPr>
          <a:xfrm>
            <a:off x="17259302" y="2446339"/>
            <a:ext cx="1028700" cy="5404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 descr="Our Kind of Joy | Peloton Bike Commercia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0133" y="838200"/>
            <a:ext cx="15307733" cy="861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B1E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"/>
          <p:cNvPicPr preferRelativeResize="0"/>
          <p:nvPr/>
        </p:nvPicPr>
        <p:blipFill rotWithShape="1">
          <a:blip r:embed="rId3">
            <a:alphaModFix/>
          </a:blip>
          <a:srcRect r="79776" b="16374"/>
          <a:stretch/>
        </p:blipFill>
        <p:spPr>
          <a:xfrm>
            <a:off x="10865523" y="5767093"/>
            <a:ext cx="1093070" cy="451990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/>
          <p:nvPr/>
        </p:nvSpPr>
        <p:spPr>
          <a:xfrm>
            <a:off x="11958592" y="0"/>
            <a:ext cx="6329408" cy="10287000"/>
          </a:xfrm>
          <a:prstGeom prst="rect">
            <a:avLst/>
          </a:prstGeom>
          <a:solidFill>
            <a:srgbClr val="F418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"/>
          <p:cNvSpPr/>
          <p:nvPr/>
        </p:nvSpPr>
        <p:spPr>
          <a:xfrm rot="5400000">
            <a:off x="16160790" y="9525828"/>
            <a:ext cx="1430043" cy="92306"/>
          </a:xfrm>
          <a:custGeom>
            <a:avLst/>
            <a:gdLst/>
            <a:ahLst/>
            <a:cxnLst/>
            <a:rect l="l" t="t" r="r" b="b"/>
            <a:pathLst>
              <a:path w="2164292" h="69850" extrusionOk="0">
                <a:moveTo>
                  <a:pt x="1873462" y="0"/>
                </a:moveTo>
                <a:lnTo>
                  <a:pt x="0" y="0"/>
                </a:lnTo>
                <a:lnTo>
                  <a:pt x="0" y="69850"/>
                </a:lnTo>
                <a:lnTo>
                  <a:pt x="2164292" y="69850"/>
                </a:lnTo>
                <a:lnTo>
                  <a:pt x="216429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4" name="Google Shape;104;p3"/>
          <p:cNvSpPr txBox="1"/>
          <p:nvPr/>
        </p:nvSpPr>
        <p:spPr>
          <a:xfrm>
            <a:off x="9349266" y="955675"/>
            <a:ext cx="7910034" cy="285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OUR  PURPOSE</a:t>
            </a:r>
            <a:endParaRPr/>
          </a:p>
        </p:txBody>
      </p:sp>
      <p:sp>
        <p:nvSpPr>
          <p:cNvPr id="105" name="Google Shape;105;p3"/>
          <p:cNvSpPr txBox="1"/>
          <p:nvPr/>
        </p:nvSpPr>
        <p:spPr>
          <a:xfrm>
            <a:off x="1201036" y="1696402"/>
            <a:ext cx="8795393" cy="689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 introduce a new centralized, customizable, and technologically interactive subscription box service that caters to urban active individuals and existing Peloton consumers by delivering a carefully curated box to assist in maximizing their health, fitness, and wellness goals.</a:t>
            </a:r>
            <a:endParaRPr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/>
          <p:nvPr/>
        </p:nvSpPr>
        <p:spPr>
          <a:xfrm>
            <a:off x="-421483" y="1"/>
            <a:ext cx="4432700" cy="10287000"/>
          </a:xfrm>
          <a:prstGeom prst="rect">
            <a:avLst/>
          </a:prstGeom>
          <a:solidFill>
            <a:srgbClr val="F418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>
            <a:off x="10438759" y="1957373"/>
            <a:ext cx="1547861" cy="1554799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111B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 r="76348" b="56917"/>
          <a:stretch/>
        </p:blipFill>
        <p:spPr>
          <a:xfrm rot="10800000">
            <a:off x="3809999" y="-1"/>
            <a:ext cx="1278371" cy="232859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4"/>
          <p:cNvSpPr/>
          <p:nvPr/>
        </p:nvSpPr>
        <p:spPr>
          <a:xfrm>
            <a:off x="10438759" y="4371677"/>
            <a:ext cx="1547861" cy="1554799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111B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/>
          <p:nvPr/>
        </p:nvSpPr>
        <p:spPr>
          <a:xfrm>
            <a:off x="10438759" y="6806689"/>
            <a:ext cx="1547861" cy="1554799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111B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90330" y="2367020"/>
            <a:ext cx="412859" cy="764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83932" y="4766800"/>
            <a:ext cx="657516" cy="764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95400" y="7244043"/>
            <a:ext cx="646048" cy="76455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"/>
          <p:cNvSpPr txBox="1"/>
          <p:nvPr/>
        </p:nvSpPr>
        <p:spPr>
          <a:xfrm>
            <a:off x="2345559" y="2550934"/>
            <a:ext cx="7368383" cy="5377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 b="1" i="0" u="none" strike="noStrike" cap="none">
                <a:solidFill>
                  <a:srgbClr val="111B1E"/>
                </a:solidFill>
                <a:latin typeface="Arial"/>
                <a:ea typeface="Arial"/>
                <a:cs typeface="Arial"/>
                <a:sym typeface="Arial"/>
              </a:rPr>
              <a:t>OUR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999" b="1" i="0" u="none" strike="noStrike" cap="none">
                <a:solidFill>
                  <a:srgbClr val="111B1E"/>
                </a:solidFill>
                <a:latin typeface="Arial"/>
                <a:ea typeface="Arial"/>
                <a:cs typeface="Arial"/>
                <a:sym typeface="Arial"/>
              </a:rPr>
              <a:t>PELOTON PROMISE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 b="1" i="0" u="none" strike="noStrike" cap="none">
                <a:solidFill>
                  <a:srgbClr val="111B1E"/>
                </a:solidFill>
                <a:latin typeface="Arial"/>
                <a:ea typeface="Arial"/>
                <a:cs typeface="Arial"/>
                <a:sym typeface="Arial"/>
              </a:rPr>
              <a:t>TO YOU</a:t>
            </a:r>
            <a:endParaRPr/>
          </a:p>
        </p:txBody>
      </p:sp>
      <p:sp>
        <p:nvSpPr>
          <p:cNvPr id="119" name="Google Shape;119;p4"/>
          <p:cNvSpPr txBox="1"/>
          <p:nvPr/>
        </p:nvSpPr>
        <p:spPr>
          <a:xfrm>
            <a:off x="12666340" y="2232406"/>
            <a:ext cx="4362024" cy="976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111B1E"/>
                </a:solidFill>
                <a:latin typeface="Arial"/>
                <a:ea typeface="Arial"/>
                <a:cs typeface="Arial"/>
                <a:sym typeface="Arial"/>
              </a:rPr>
              <a:t>Expanding the Peloton Community to All</a:t>
            </a:r>
            <a:endParaRPr dirty="0"/>
          </a:p>
        </p:txBody>
      </p:sp>
      <p:sp>
        <p:nvSpPr>
          <p:cNvPr id="120" name="Google Shape;120;p4"/>
          <p:cNvSpPr txBox="1"/>
          <p:nvPr/>
        </p:nvSpPr>
        <p:spPr>
          <a:xfrm>
            <a:off x="12666340" y="4384537"/>
            <a:ext cx="4362024" cy="1471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111B1E"/>
                </a:solidFill>
                <a:latin typeface="Arial"/>
                <a:ea typeface="Arial"/>
                <a:cs typeface="Arial"/>
                <a:sym typeface="Arial"/>
              </a:rPr>
              <a:t>Convenience for an Urban, On-the-Go Lifestyle</a:t>
            </a:r>
            <a:endParaRPr dirty="0"/>
          </a:p>
        </p:txBody>
      </p:sp>
      <p:sp>
        <p:nvSpPr>
          <p:cNvPr id="121" name="Google Shape;121;p4"/>
          <p:cNvSpPr txBox="1"/>
          <p:nvPr/>
        </p:nvSpPr>
        <p:spPr>
          <a:xfrm>
            <a:off x="12666340" y="6614130"/>
            <a:ext cx="4362024" cy="196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111B1E"/>
                </a:solidFill>
                <a:latin typeface="Arial"/>
                <a:ea typeface="Arial"/>
                <a:cs typeface="Arial"/>
                <a:sym typeface="Arial"/>
              </a:rPr>
              <a:t>Ever-changing curation of Health and Wellness Product to meet your goals and aspirations</a:t>
            </a:r>
            <a:endParaRPr dirty="0"/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977683" y="289689"/>
            <a:ext cx="1060388" cy="1231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B1E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/>
          <p:nvPr/>
        </p:nvSpPr>
        <p:spPr>
          <a:xfrm rot="5400000">
            <a:off x="16160790" y="9525828"/>
            <a:ext cx="1430043" cy="92306"/>
          </a:xfrm>
          <a:custGeom>
            <a:avLst/>
            <a:gdLst/>
            <a:ahLst/>
            <a:cxnLst/>
            <a:rect l="l" t="t" r="r" b="b"/>
            <a:pathLst>
              <a:path w="2164292" h="69850" extrusionOk="0">
                <a:moveTo>
                  <a:pt x="1873462" y="0"/>
                </a:moveTo>
                <a:lnTo>
                  <a:pt x="0" y="0"/>
                </a:lnTo>
                <a:lnTo>
                  <a:pt x="0" y="69850"/>
                </a:lnTo>
                <a:lnTo>
                  <a:pt x="2164292" y="69850"/>
                </a:lnTo>
                <a:lnTo>
                  <a:pt x="216429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8" name="Google Shape;128;p5"/>
          <p:cNvSpPr/>
          <p:nvPr/>
        </p:nvSpPr>
        <p:spPr>
          <a:xfrm rot="5400000">
            <a:off x="7574187" y="630767"/>
            <a:ext cx="1430040" cy="92306"/>
          </a:xfrm>
          <a:custGeom>
            <a:avLst/>
            <a:gdLst/>
            <a:ahLst/>
            <a:cxnLst/>
            <a:rect l="l" t="t" r="r" b="b"/>
            <a:pathLst>
              <a:path w="2164292" h="69850" extrusionOk="0">
                <a:moveTo>
                  <a:pt x="1873462" y="0"/>
                </a:moveTo>
                <a:lnTo>
                  <a:pt x="0" y="0"/>
                </a:lnTo>
                <a:lnTo>
                  <a:pt x="0" y="69850"/>
                </a:lnTo>
                <a:lnTo>
                  <a:pt x="2164292" y="69850"/>
                </a:lnTo>
                <a:lnTo>
                  <a:pt x="216429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129" name="Google Shape;129;p5" descr="Peloton Promise Vide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3620" y="530786"/>
            <a:ext cx="16400760" cy="9225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6"/>
          <p:cNvPicPr preferRelativeResize="0"/>
          <p:nvPr/>
        </p:nvPicPr>
        <p:blipFill rotWithShape="1">
          <a:blip r:embed="rId3">
            <a:alphaModFix/>
          </a:blip>
          <a:srcRect l="35753" r="33080"/>
          <a:stretch/>
        </p:blipFill>
        <p:spPr>
          <a:xfrm>
            <a:off x="0" y="0"/>
            <a:ext cx="4809772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6"/>
          <p:cNvPicPr preferRelativeResize="0"/>
          <p:nvPr/>
        </p:nvPicPr>
        <p:blipFill rotWithShape="1">
          <a:blip r:embed="rId4">
            <a:alphaModFix/>
          </a:blip>
          <a:srcRect l="82521" b="33200"/>
          <a:stretch/>
        </p:blipFill>
        <p:spPr>
          <a:xfrm>
            <a:off x="0" y="6743700"/>
            <a:ext cx="944725" cy="3610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6"/>
          <p:cNvPicPr preferRelativeResize="0"/>
          <p:nvPr/>
        </p:nvPicPr>
        <p:blipFill rotWithShape="1">
          <a:blip r:embed="rId5">
            <a:alphaModFix/>
          </a:blip>
          <a:srcRect l="371"/>
          <a:stretch/>
        </p:blipFill>
        <p:spPr>
          <a:xfrm>
            <a:off x="5455706" y="1112904"/>
            <a:ext cx="12336530" cy="8061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7"/>
          <p:cNvPicPr preferRelativeResize="0"/>
          <p:nvPr/>
        </p:nvPicPr>
        <p:blipFill rotWithShape="1">
          <a:blip r:embed="rId3">
            <a:alphaModFix/>
          </a:blip>
          <a:srcRect l="20168" r="36086" b="2991"/>
          <a:stretch/>
        </p:blipFill>
        <p:spPr>
          <a:xfrm>
            <a:off x="11542518" y="27172"/>
            <a:ext cx="6745482" cy="1025982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7"/>
          <p:cNvSpPr/>
          <p:nvPr/>
        </p:nvSpPr>
        <p:spPr>
          <a:xfrm>
            <a:off x="11542518" y="0"/>
            <a:ext cx="6745482" cy="10259827"/>
          </a:xfrm>
          <a:custGeom>
            <a:avLst/>
            <a:gdLst/>
            <a:ahLst/>
            <a:cxnLst/>
            <a:rect l="l" t="t" r="r" b="b"/>
            <a:pathLst>
              <a:path w="1913890" h="2462954" extrusionOk="0">
                <a:moveTo>
                  <a:pt x="0" y="0"/>
                </a:moveTo>
                <a:lnTo>
                  <a:pt x="1913890" y="0"/>
                </a:lnTo>
                <a:lnTo>
                  <a:pt x="1913890" y="2462954"/>
                </a:lnTo>
                <a:lnTo>
                  <a:pt x="0" y="2462954"/>
                </a:lnTo>
                <a:close/>
              </a:path>
            </a:pathLst>
          </a:custGeom>
          <a:solidFill>
            <a:srgbClr val="000000">
              <a:alpha val="44313"/>
            </a:srgbClr>
          </a:solidFill>
          <a:ln>
            <a:noFill/>
          </a:ln>
        </p:spPr>
      </p:sp>
      <p:sp>
        <p:nvSpPr>
          <p:cNvPr id="143" name="Google Shape;143;p7"/>
          <p:cNvSpPr txBox="1"/>
          <p:nvPr/>
        </p:nvSpPr>
        <p:spPr>
          <a:xfrm rot="5400000">
            <a:off x="12953843" y="4509766"/>
            <a:ext cx="9042755" cy="963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CATERED TO YOU</a:t>
            </a:r>
            <a:endParaRPr/>
          </a:p>
        </p:txBody>
      </p:sp>
      <p:sp>
        <p:nvSpPr>
          <p:cNvPr id="144" name="Google Shape;144;p7"/>
          <p:cNvSpPr txBox="1"/>
          <p:nvPr/>
        </p:nvSpPr>
        <p:spPr>
          <a:xfrm rot="5400000">
            <a:off x="11995946" y="4835722"/>
            <a:ext cx="9042755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PURIFY. POWER. PERFORM.</a:t>
            </a:r>
            <a:endParaRPr sz="1000" dirty="0"/>
          </a:p>
        </p:txBody>
      </p:sp>
      <p:pic>
        <p:nvPicPr>
          <p:cNvPr id="145" name="Google Shape;14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371" y="470353"/>
            <a:ext cx="3167702" cy="3047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371" y="3421078"/>
            <a:ext cx="3167702" cy="314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371" y="6482907"/>
            <a:ext cx="3167702" cy="318197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7"/>
          <p:cNvSpPr txBox="1"/>
          <p:nvPr/>
        </p:nvSpPr>
        <p:spPr>
          <a:xfrm>
            <a:off x="3127331" y="1434876"/>
            <a:ext cx="9042755" cy="742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PELOTON PURIFY</a:t>
            </a:r>
            <a:endParaRPr/>
          </a:p>
        </p:txBody>
      </p:sp>
      <p:sp>
        <p:nvSpPr>
          <p:cNvPr id="149" name="Google Shape;149;p7"/>
          <p:cNvSpPr txBox="1"/>
          <p:nvPr/>
        </p:nvSpPr>
        <p:spPr>
          <a:xfrm>
            <a:off x="3127331" y="2234341"/>
            <a:ext cx="841518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CLEANSE YOUR MIND, BODY, AND SOUL</a:t>
            </a:r>
            <a:endParaRPr dirty="0"/>
          </a:p>
        </p:txBody>
      </p:sp>
      <p:sp>
        <p:nvSpPr>
          <p:cNvPr id="150" name="Google Shape;150;p7"/>
          <p:cNvSpPr txBox="1"/>
          <p:nvPr/>
        </p:nvSpPr>
        <p:spPr>
          <a:xfrm>
            <a:off x="3127331" y="4584065"/>
            <a:ext cx="9042755" cy="742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PELOTON POWER</a:t>
            </a:r>
            <a:endParaRPr/>
          </a:p>
        </p:txBody>
      </p:sp>
      <p:sp>
        <p:nvSpPr>
          <p:cNvPr id="151" name="Google Shape;151;p7"/>
          <p:cNvSpPr txBox="1"/>
          <p:nvPr/>
        </p:nvSpPr>
        <p:spPr>
          <a:xfrm>
            <a:off x="3127331" y="5383530"/>
            <a:ext cx="7427921" cy="424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 THROUGH IT ALL</a:t>
            </a:r>
            <a:endParaRPr/>
          </a:p>
        </p:txBody>
      </p:sp>
      <p:sp>
        <p:nvSpPr>
          <p:cNvPr id="152" name="Google Shape;152;p7"/>
          <p:cNvSpPr txBox="1"/>
          <p:nvPr/>
        </p:nvSpPr>
        <p:spPr>
          <a:xfrm>
            <a:off x="3127331" y="7514457"/>
            <a:ext cx="8778524" cy="742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PELOTON PERFORMANCE</a:t>
            </a:r>
            <a:endParaRPr dirty="0"/>
          </a:p>
        </p:txBody>
      </p:sp>
      <p:sp>
        <p:nvSpPr>
          <p:cNvPr id="153" name="Google Shape;153;p7"/>
          <p:cNvSpPr txBox="1"/>
          <p:nvPr/>
        </p:nvSpPr>
        <p:spPr>
          <a:xfrm>
            <a:off x="3127331" y="9201209"/>
            <a:ext cx="831041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PRODUCTS TO PERFORM TO THE MAX</a:t>
            </a:r>
            <a:endParaRPr dirty="0"/>
          </a:p>
        </p:txBody>
      </p:sp>
      <p:pic>
        <p:nvPicPr>
          <p:cNvPr id="154" name="Google Shape;154;p7"/>
          <p:cNvPicPr preferRelativeResize="0"/>
          <p:nvPr/>
        </p:nvPicPr>
        <p:blipFill rotWithShape="1">
          <a:blip r:embed="rId7">
            <a:alphaModFix/>
          </a:blip>
          <a:srcRect l="70854" t="59718" r="10471"/>
          <a:stretch/>
        </p:blipFill>
        <p:spPr>
          <a:xfrm>
            <a:off x="11037882" y="0"/>
            <a:ext cx="1009272" cy="2177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8"/>
          <p:cNvGrpSpPr/>
          <p:nvPr/>
        </p:nvGrpSpPr>
        <p:grpSpPr>
          <a:xfrm>
            <a:off x="2701177" y="1178719"/>
            <a:ext cx="12885646" cy="4600261"/>
            <a:chOff x="0" y="200025"/>
            <a:chExt cx="17180862" cy="6133682"/>
          </a:xfrm>
        </p:grpSpPr>
        <p:sp>
          <p:nvSpPr>
            <p:cNvPr id="160" name="Google Shape;160;p8"/>
            <p:cNvSpPr txBox="1"/>
            <p:nvPr/>
          </p:nvSpPr>
          <p:spPr>
            <a:xfrm>
              <a:off x="0" y="200025"/>
              <a:ext cx="17180862" cy="19024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400" b="1" i="0" u="none" strike="noStrike" cap="none">
                  <a:solidFill>
                    <a:srgbClr val="111B1E"/>
                  </a:solidFill>
                  <a:latin typeface="Arial"/>
                  <a:ea typeface="Arial"/>
                  <a:cs typeface="Arial"/>
                  <a:sym typeface="Arial"/>
                </a:rPr>
                <a:t>THE FINISH LINE</a:t>
              </a:r>
              <a:endParaRPr/>
            </a:p>
          </p:txBody>
        </p:sp>
        <p:sp>
          <p:nvSpPr>
            <p:cNvPr id="161" name="Google Shape;161;p8"/>
            <p:cNvSpPr txBox="1"/>
            <p:nvPr/>
          </p:nvSpPr>
          <p:spPr>
            <a:xfrm>
              <a:off x="0" y="2543109"/>
              <a:ext cx="17180862" cy="29042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0" i="0" u="none" strike="noStrike" cap="none">
                  <a:solidFill>
                    <a:srgbClr val="111B1E"/>
                  </a:solidFill>
                  <a:latin typeface="Arial"/>
                  <a:ea typeface="Arial"/>
                  <a:cs typeface="Arial"/>
                  <a:sym typeface="Arial"/>
                </a:rPr>
                <a:t>OUR GOAL IS TO SYNERGIZE PELOTON WITH PELOTON PROMISE AS RIDERS IN A RACE SYNERGIZE TOGETHER</a:t>
              </a:r>
              <a:endParaRPr sz="4800"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7875213" y="5997940"/>
              <a:ext cx="1430437" cy="335767"/>
            </a:xfrm>
            <a:prstGeom prst="rect">
              <a:avLst/>
            </a:prstGeom>
            <a:solidFill>
              <a:srgbClr val="F41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3" name="Google Shape;163;p8"/>
          <p:cNvPicPr preferRelativeResize="0"/>
          <p:nvPr/>
        </p:nvPicPr>
        <p:blipFill rotWithShape="1">
          <a:blip r:embed="rId3">
            <a:alphaModFix/>
          </a:blip>
          <a:srcRect l="85167"/>
          <a:stretch/>
        </p:blipFill>
        <p:spPr>
          <a:xfrm rot="-5400000">
            <a:off x="8743141" y="7183696"/>
            <a:ext cx="801720" cy="5404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77683" y="289689"/>
            <a:ext cx="1060388" cy="123122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8"/>
          <p:cNvSpPr txBox="1"/>
          <p:nvPr/>
        </p:nvSpPr>
        <p:spPr>
          <a:xfrm>
            <a:off x="1028700" y="6136016"/>
            <a:ext cx="3044579" cy="710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Our Promise</a:t>
            </a:r>
            <a:endParaRPr/>
          </a:p>
        </p:txBody>
      </p:sp>
      <p:sp>
        <p:nvSpPr>
          <p:cNvPr id="166" name="Google Shape;166;p8"/>
          <p:cNvSpPr txBox="1"/>
          <p:nvPr/>
        </p:nvSpPr>
        <p:spPr>
          <a:xfrm>
            <a:off x="1039996" y="6985985"/>
            <a:ext cx="5412857" cy="2111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Bring specificity to the subscription service market by offering a carefully curated bi-monthly boxes to enhance the health, wellness, and fitness aspirations of our consumers.</a:t>
            </a:r>
            <a:endParaRPr/>
          </a:p>
        </p:txBody>
      </p:sp>
      <p:sp>
        <p:nvSpPr>
          <p:cNvPr id="167" name="Google Shape;167;p8"/>
          <p:cNvSpPr txBox="1"/>
          <p:nvPr/>
        </p:nvSpPr>
        <p:spPr>
          <a:xfrm>
            <a:off x="6883679" y="6136016"/>
            <a:ext cx="3250921" cy="70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Our People</a:t>
            </a:r>
            <a:endParaRPr/>
          </a:p>
        </p:txBody>
      </p:sp>
      <p:sp>
        <p:nvSpPr>
          <p:cNvPr id="168" name="Google Shape;168;p8"/>
          <p:cNvSpPr txBox="1"/>
          <p:nvPr/>
        </p:nvSpPr>
        <p:spPr>
          <a:xfrm>
            <a:off x="13220491" y="6136016"/>
            <a:ext cx="2377629" cy="710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Our Profit</a:t>
            </a:r>
            <a:endParaRPr/>
          </a:p>
        </p:txBody>
      </p:sp>
      <p:sp>
        <p:nvSpPr>
          <p:cNvPr id="169" name="Google Shape;169;p8"/>
          <p:cNvSpPr txBox="1"/>
          <p:nvPr/>
        </p:nvSpPr>
        <p:spPr>
          <a:xfrm>
            <a:off x="13220491" y="6985985"/>
            <a:ext cx="4635700" cy="2082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Bringing a 27.4% profit to the Peloton Brand. Encouraging current and new consumers to invest in the Peloton Community through a new service channel.</a:t>
            </a:r>
            <a:endParaRPr/>
          </a:p>
        </p:txBody>
      </p:sp>
      <p:sp>
        <p:nvSpPr>
          <p:cNvPr id="170" name="Google Shape;170;p8"/>
          <p:cNvSpPr txBox="1"/>
          <p:nvPr/>
        </p:nvSpPr>
        <p:spPr>
          <a:xfrm>
            <a:off x="6883679" y="6985985"/>
            <a:ext cx="5213182" cy="1661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6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 to 35-year-old individuals, living in</a:t>
            </a:r>
            <a:endParaRPr/>
          </a:p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6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urban, metropolitan areas, following a</a:t>
            </a:r>
            <a:endParaRPr/>
          </a:p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6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moderately active lifestyle. Earning </a:t>
            </a:r>
            <a:endParaRPr/>
          </a:p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6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annually between $50,000 to $80,000. 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"/>
          <p:cNvSpPr/>
          <p:nvPr/>
        </p:nvSpPr>
        <p:spPr>
          <a:xfrm rot="10800000">
            <a:off x="12196761" y="-180098"/>
            <a:ext cx="6574103" cy="10467097"/>
          </a:xfrm>
          <a:prstGeom prst="rect">
            <a:avLst/>
          </a:prstGeom>
          <a:solidFill>
            <a:srgbClr val="F418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6" name="Google Shape;176;p9"/>
          <p:cNvPicPr preferRelativeResize="0"/>
          <p:nvPr/>
        </p:nvPicPr>
        <p:blipFill rotWithShape="1">
          <a:blip r:embed="rId3">
            <a:alphaModFix/>
          </a:blip>
          <a:srcRect l="24849" t="5039" r="5038" b="14651"/>
          <a:stretch/>
        </p:blipFill>
        <p:spPr>
          <a:xfrm>
            <a:off x="0" y="-180096"/>
            <a:ext cx="12183926" cy="10467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9"/>
          <p:cNvPicPr preferRelativeResize="0"/>
          <p:nvPr/>
        </p:nvPicPr>
        <p:blipFill rotWithShape="1">
          <a:blip r:embed="rId4">
            <a:alphaModFix/>
          </a:blip>
          <a:srcRect r="79540" b="51237"/>
          <a:stretch/>
        </p:blipFill>
        <p:spPr>
          <a:xfrm>
            <a:off x="11409229" y="7658100"/>
            <a:ext cx="1105738" cy="263557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9"/>
          <p:cNvSpPr txBox="1"/>
          <p:nvPr/>
        </p:nvSpPr>
        <p:spPr>
          <a:xfrm>
            <a:off x="12877800" y="2933700"/>
            <a:ext cx="5327606" cy="3123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60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Q&amp;A</a:t>
            </a:r>
            <a:endParaRPr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</Words>
  <Application>Microsoft Macintosh PowerPoint</Application>
  <PresentationFormat>Custom</PresentationFormat>
  <Paragraphs>29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Zissman, Elise I. (MU-Student)</cp:lastModifiedBy>
  <cp:revision>1</cp:revision>
  <dcterms:created xsi:type="dcterms:W3CDTF">2006-08-16T00:00:00Z</dcterms:created>
  <dcterms:modified xsi:type="dcterms:W3CDTF">2020-01-21T21:16:44Z</dcterms:modified>
</cp:coreProperties>
</file>